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3"/>
  </p:notesMasterIdLst>
  <p:sldIdLst>
    <p:sldId id="259" r:id="rId2"/>
    <p:sldId id="263" r:id="rId3"/>
    <p:sldId id="276" r:id="rId4"/>
    <p:sldId id="288" r:id="rId5"/>
    <p:sldId id="275" r:id="rId6"/>
    <p:sldId id="287" r:id="rId7"/>
    <p:sldId id="285" r:id="rId8"/>
    <p:sldId id="289" r:id="rId9"/>
    <p:sldId id="290" r:id="rId10"/>
    <p:sldId id="291" r:id="rId11"/>
    <p:sldId id="278" r:id="rId12"/>
  </p:sldIdLst>
  <p:sldSz cx="9144000" cy="5143500" type="screen16x9"/>
  <p:notesSz cx="6858000" cy="9144000"/>
  <p:embeddedFontLst>
    <p:embeddedFont>
      <p:font typeface="Bellota Text" pitchFamily="2" charset="77"/>
      <p:regular r:id="rId14"/>
      <p:bold r:id="rId15"/>
      <p:italic r:id="rId16"/>
      <p:boldItalic r:id="rId17"/>
    </p:embeddedFont>
    <p:embeddedFont>
      <p:font typeface="Bellota Text Light" pitchFamily="2" charset="77"/>
      <p:regular r:id="rId18"/>
      <p:bold r:id="rId19"/>
      <p:italic r:id="rId20"/>
      <p:boldItalic r:id="rId21"/>
    </p:embeddedFont>
    <p:embeddedFont>
      <p:font typeface="Catamaran" pitchFamily="2" charset="77"/>
      <p:regular r:id="rId22"/>
      <p:bold r:id="rId23"/>
    </p:embeddedFont>
    <p:embeddedFont>
      <p:font typeface="Catamaran Thin" pitchFamily="2" charset="77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DCCEDF-4D37-422D-BDD8-923B2C8C361D}">
  <a:tblStyle styleId="{3BDCCEDF-4D37-422D-BDD8-923B2C8C3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64270A-7EDA-4975-BEEA-1A6249DF54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8"/>
  </p:normalViewPr>
  <p:slideViewPr>
    <p:cSldViewPr snapToGrid="0">
      <p:cViewPr varScale="1">
        <p:scale>
          <a:sx n="154" d="100"/>
          <a:sy n="154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c60c517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c60c517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86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c60c517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c60c517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86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c60c5173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c60c5173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c60c517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c60c517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c60c517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c60c517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51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c60c517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c60c517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_ONLY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9" r:id="rId4"/>
    <p:sldLayoutId id="2147483662" r:id="rId5"/>
    <p:sldLayoutId id="2147483663" r:id="rId6"/>
    <p:sldLayoutId id="2147483664" r:id="rId7"/>
    <p:sldLayoutId id="214748366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4F7006-BA76-BF47-8D44-D36B24936657}"/>
              </a:ext>
            </a:extLst>
          </p:cNvPr>
          <p:cNvSpPr/>
          <p:nvPr/>
        </p:nvSpPr>
        <p:spPr>
          <a:xfrm>
            <a:off x="-1" y="3894364"/>
            <a:ext cx="3062961" cy="1266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927800" y="246600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What do you know about dinosaurs? 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Soon you’ll be a </a:t>
            </a:r>
            <a:r>
              <a:rPr lang="en-US" sz="2800" dirty="0" err="1">
                <a:solidFill>
                  <a:srgbClr val="FF0000"/>
                </a:solidFill>
              </a:rPr>
              <a:t>cleversaurus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026" name="A8DCA20A-6F8C-4DB5-9C47-101D4B434218">
            <a:extLst>
              <a:ext uri="{FF2B5EF4-FFF2-40B4-BE49-F238E27FC236}">
                <a16:creationId xmlns:a16="http://schemas.microsoft.com/office/drawing/2014/main" id="{BD2136A2-589D-4E8C-BF02-3E00A8B0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1" y="3965549"/>
            <a:ext cx="2679700" cy="11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27BB2D9-1E9B-4491-A30D-BF25F732B859">
            <a:extLst>
              <a:ext uri="{FF2B5EF4-FFF2-40B4-BE49-F238E27FC236}">
                <a16:creationId xmlns:a16="http://schemas.microsoft.com/office/drawing/2014/main" id="{990D44C7-E86F-4F47-9049-D9A0522C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549"/>
            <a:ext cx="3062962" cy="119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 idx="4294967295"/>
          </p:nvPr>
        </p:nvSpPr>
        <p:spPr>
          <a:xfrm>
            <a:off x="1172284" y="81834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your summer holidays off with a STOMP!</a:t>
            </a:r>
            <a:endParaRPr dirty="0"/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B27BB2D9-1E9B-4491-A30D-BF25F732B859">
            <a:extLst>
              <a:ext uri="{FF2B5EF4-FFF2-40B4-BE49-F238E27FC236}">
                <a16:creationId xmlns:a16="http://schemas.microsoft.com/office/drawing/2014/main" id="{E0A6427D-5069-4BD3-B1EA-F46CB1C7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8DCA20A-6F8C-4DB5-9C47-101D4B434218">
            <a:extLst>
              <a:ext uri="{FF2B5EF4-FFF2-40B4-BE49-F238E27FC236}">
                <a16:creationId xmlns:a16="http://schemas.microsoft.com/office/drawing/2014/main" id="{8BEFE7B0-35E1-459E-A0C2-9F272396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6" y="1293546"/>
            <a:ext cx="4165547" cy="18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56;p51">
            <a:extLst>
              <a:ext uri="{FF2B5EF4-FFF2-40B4-BE49-F238E27FC236}">
                <a16:creationId xmlns:a16="http://schemas.microsoft.com/office/drawing/2014/main" id="{66C1F447-02BE-4B1E-A52E-F35A6C1066EE}"/>
              </a:ext>
            </a:extLst>
          </p:cNvPr>
          <p:cNvSpPr txBox="1">
            <a:spLocks/>
          </p:cNvSpPr>
          <p:nvPr/>
        </p:nvSpPr>
        <p:spPr>
          <a:xfrm>
            <a:off x="517861" y="2235450"/>
            <a:ext cx="1756613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Come face to face with triceratops!</a:t>
            </a:r>
          </a:p>
        </p:txBody>
      </p:sp>
      <p:sp>
        <p:nvSpPr>
          <p:cNvPr id="10" name="Google Shape;456;p51">
            <a:extLst>
              <a:ext uri="{FF2B5EF4-FFF2-40B4-BE49-F238E27FC236}">
                <a16:creationId xmlns:a16="http://schemas.microsoft.com/office/drawing/2014/main" id="{73F747D2-2D47-4347-8761-F667BBA2B712}"/>
              </a:ext>
            </a:extLst>
          </p:cNvPr>
          <p:cNvSpPr txBox="1">
            <a:spLocks/>
          </p:cNvSpPr>
          <p:nvPr/>
        </p:nvSpPr>
        <p:spPr>
          <a:xfrm>
            <a:off x="6927624" y="2403600"/>
            <a:ext cx="1756613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Get up close to a T Rex!</a:t>
            </a:r>
          </a:p>
        </p:txBody>
      </p:sp>
      <p:sp>
        <p:nvSpPr>
          <p:cNvPr id="11" name="Google Shape;456;p51">
            <a:extLst>
              <a:ext uri="{FF2B5EF4-FFF2-40B4-BE49-F238E27FC236}">
                <a16:creationId xmlns:a16="http://schemas.microsoft.com/office/drawing/2014/main" id="{59C1F983-85D4-48BD-8FC7-511E6C4704DF}"/>
              </a:ext>
            </a:extLst>
          </p:cNvPr>
          <p:cNvSpPr txBox="1">
            <a:spLocks/>
          </p:cNvSpPr>
          <p:nvPr/>
        </p:nvSpPr>
        <p:spPr>
          <a:xfrm>
            <a:off x="453357" y="3652560"/>
            <a:ext cx="1756613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Look out for special Dino diner meals.</a:t>
            </a:r>
          </a:p>
        </p:txBody>
      </p:sp>
      <p:sp>
        <p:nvSpPr>
          <p:cNvPr id="12" name="Google Shape;456;p51">
            <a:extLst>
              <a:ext uri="{FF2B5EF4-FFF2-40B4-BE49-F238E27FC236}">
                <a16:creationId xmlns:a16="http://schemas.microsoft.com/office/drawing/2014/main" id="{4EFD8DEC-228A-4C07-9ABA-199F6DA6BFAC}"/>
              </a:ext>
            </a:extLst>
          </p:cNvPr>
          <p:cNvSpPr txBox="1">
            <a:spLocks/>
          </p:cNvSpPr>
          <p:nvPr/>
        </p:nvSpPr>
        <p:spPr>
          <a:xfrm>
            <a:off x="3409093" y="3820710"/>
            <a:ext cx="3083915" cy="59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The dinosaurs will entertain the town between 11 and 4pm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47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49" name="Google Shape;349;p44"/>
          <p:cNvSpPr/>
          <p:nvPr/>
        </p:nvSpPr>
        <p:spPr>
          <a:xfrm>
            <a:off x="2906169" y="206916"/>
            <a:ext cx="4647570" cy="3108778"/>
          </a:xfrm>
          <a:prstGeom prst="wedgeEllipseCallout">
            <a:avLst>
              <a:gd name="adj1" fmla="val 48642"/>
              <a:gd name="adj2" fmla="val 55360"/>
            </a:avLst>
          </a:prstGeom>
          <a:solidFill>
            <a:schemeClr val="lt1"/>
          </a:solidFill>
          <a:ln>
            <a:noFill/>
          </a:ln>
          <a:effectLst>
            <a:outerShdw blurRad="228600" dist="38100" algn="bl" rotWithShape="0">
              <a:srgbClr val="00131F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Roarrr!</a:t>
            </a:r>
            <a:endParaRPr sz="6000" dirty="0">
              <a:solidFill>
                <a:schemeClr val="accen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Join in the </a:t>
            </a:r>
            <a:r>
              <a:rPr lang="en" sz="20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experience…</a:t>
            </a:r>
            <a:br>
              <a:rPr lang="en" sz="2000" b="1" dirty="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</a:br>
            <a:r>
              <a:rPr lang="en" sz="2000" dirty="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Don’t forget to come and see the dinosaurs come to life on 24</a:t>
            </a:r>
            <a:r>
              <a:rPr lang="en" sz="2000" baseline="30000" dirty="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 July in Northampton town centre.</a:t>
            </a:r>
            <a:endParaRPr sz="2000" b="1" dirty="0">
              <a:solidFill>
                <a:schemeClr val="dk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FFE12-BF78-4619-9FE6-F85A96A2B866}"/>
              </a:ext>
            </a:extLst>
          </p:cNvPr>
          <p:cNvSpPr/>
          <p:nvPr/>
        </p:nvSpPr>
        <p:spPr>
          <a:xfrm>
            <a:off x="222636" y="2894511"/>
            <a:ext cx="2948614" cy="1283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27BB2D9-1E9B-4491-A30D-BF25F732B859">
            <a:extLst>
              <a:ext uri="{FF2B5EF4-FFF2-40B4-BE49-F238E27FC236}">
                <a16:creationId xmlns:a16="http://schemas.microsoft.com/office/drawing/2014/main" id="{48FE0979-88F5-41F1-954A-C7506A57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3" y="2896581"/>
            <a:ext cx="2854259" cy="111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03B1D-AF45-4BAF-9121-C339B76BA43B}"/>
              </a:ext>
            </a:extLst>
          </p:cNvPr>
          <p:cNvSpPr txBox="1"/>
          <p:nvPr/>
        </p:nvSpPr>
        <p:spPr>
          <a:xfrm>
            <a:off x="222636" y="2444102"/>
            <a:ext cx="2329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event is run by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Dinosaurs are a group of prehistoric reptiles that lived during the Mesozoic era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(245 million to 68 million years ago)</a:t>
            </a:r>
            <a:endParaRPr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dinosaurs?</a:t>
            </a:r>
            <a:endParaRPr dirty="0"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655E3-E938-471C-9CD0-088621B5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50" y="1295900"/>
            <a:ext cx="3880297" cy="2665413"/>
          </a:xfrm>
          <a:prstGeom prst="rect">
            <a:avLst/>
          </a:prstGeom>
        </p:spPr>
      </p:pic>
      <p:pic>
        <p:nvPicPr>
          <p:cNvPr id="6" name="B27BB2D9-1E9B-4491-A30D-BF25F732B859">
            <a:extLst>
              <a:ext uri="{FF2B5EF4-FFF2-40B4-BE49-F238E27FC236}">
                <a16:creationId xmlns:a16="http://schemas.microsoft.com/office/drawing/2014/main" id="{25888F8E-4C59-476A-A514-447F69E6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8" y="74685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3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4294967295"/>
          </p:nvPr>
        </p:nvSpPr>
        <p:spPr>
          <a:xfrm>
            <a:off x="1436400" y="416975"/>
            <a:ext cx="6730999" cy="446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Catamaran Thin"/>
                <a:ea typeface="Catamaran Thin"/>
                <a:cs typeface="Catamaran Thin"/>
                <a:sym typeface="Catamaran Thin"/>
              </a:rPr>
              <a:t>How do we know they existed?</a:t>
            </a:r>
            <a:endParaRPr sz="2400" dirty="0"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0" name="Google Shape;331;p42">
            <a:extLst>
              <a:ext uri="{FF2B5EF4-FFF2-40B4-BE49-F238E27FC236}">
                <a16:creationId xmlns:a16="http://schemas.microsoft.com/office/drawing/2014/main" id="{165B077C-960A-4FEF-9C1B-04665A138EBB}"/>
              </a:ext>
            </a:extLst>
          </p:cNvPr>
          <p:cNvSpPr txBox="1">
            <a:spLocks/>
          </p:cNvSpPr>
          <p:nvPr/>
        </p:nvSpPr>
        <p:spPr>
          <a:xfrm>
            <a:off x="634975" y="1382187"/>
            <a:ext cx="3662675" cy="194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buFont typeface="Bellota Text Light"/>
              <a:buNone/>
            </a:pPr>
            <a:r>
              <a:rPr lang="en-US" sz="2400" dirty="0">
                <a:latin typeface="Catamaran Thin"/>
                <a:ea typeface="Catamaran Thin"/>
                <a:cs typeface="Catamaran Thin"/>
                <a:sym typeface="Catamaran Thin"/>
              </a:rPr>
              <a:t>Fossils</a:t>
            </a:r>
          </a:p>
          <a:p>
            <a:pPr marL="0" indent="0">
              <a:buFont typeface="Bellota Text Light"/>
              <a:buNone/>
            </a:pPr>
            <a:r>
              <a:rPr lang="en-US" sz="1800" dirty="0"/>
              <a:t>Hundreds of years ago fossils were discovered that showed impressions (or print) of things like, their teeth, bones or footprints.</a:t>
            </a:r>
          </a:p>
        </p:txBody>
      </p:sp>
      <p:sp>
        <p:nvSpPr>
          <p:cNvPr id="11" name="Google Shape;331;p42">
            <a:extLst>
              <a:ext uri="{FF2B5EF4-FFF2-40B4-BE49-F238E27FC236}">
                <a16:creationId xmlns:a16="http://schemas.microsoft.com/office/drawing/2014/main" id="{E61E3472-FA04-4B24-96B0-559E620C47CD}"/>
              </a:ext>
            </a:extLst>
          </p:cNvPr>
          <p:cNvSpPr txBox="1">
            <a:spLocks/>
          </p:cNvSpPr>
          <p:nvPr/>
        </p:nvSpPr>
        <p:spPr>
          <a:xfrm>
            <a:off x="4724387" y="863600"/>
            <a:ext cx="4032250" cy="194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ctr">
              <a:buFont typeface="Bellota Text Light"/>
              <a:buNone/>
            </a:pPr>
            <a:r>
              <a:rPr lang="en-US" sz="2400" dirty="0">
                <a:latin typeface="Catamaran Thin"/>
                <a:ea typeface="Catamaran Thin"/>
                <a:cs typeface="Catamaran Thin"/>
                <a:sym typeface="Catamaran Thin"/>
              </a:rPr>
              <a:t>What does a dinosaur fossil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065FE-487A-4643-A332-EC5B309B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37" y="2354800"/>
            <a:ext cx="3581400" cy="2371725"/>
          </a:xfrm>
          <a:prstGeom prst="rect">
            <a:avLst/>
          </a:prstGeom>
        </p:spPr>
      </p:pic>
      <p:pic>
        <p:nvPicPr>
          <p:cNvPr id="7" name="B27BB2D9-1E9B-4491-A30D-BF25F732B859">
            <a:extLst>
              <a:ext uri="{FF2B5EF4-FFF2-40B4-BE49-F238E27FC236}">
                <a16:creationId xmlns:a16="http://schemas.microsoft.com/office/drawing/2014/main" id="{16B59AC2-6A03-42B1-87F0-AF82A788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49" y="42679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FA17-8BFC-4262-BB3A-DE67AF81E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32" y="1596949"/>
            <a:ext cx="1408676" cy="1240669"/>
          </a:xfrm>
          <a:prstGeom prst="rect">
            <a:avLst/>
          </a:prstGeom>
        </p:spPr>
      </p:pic>
      <p:sp>
        <p:nvSpPr>
          <p:cNvPr id="375" name="Google Shape;375;p4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27252-73E0-44C0-BE7C-7838AC5C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were lots of different types of dinosaurs</a:t>
            </a:r>
            <a:endParaRPr lang="en-GB" dirty="0"/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521EC379-E6D9-4D0C-B43A-6B7802F2A002}"/>
              </a:ext>
            </a:extLst>
          </p:cNvPr>
          <p:cNvSpPr txBox="1">
            <a:spLocks/>
          </p:cNvSpPr>
          <p:nvPr/>
        </p:nvSpPr>
        <p:spPr>
          <a:xfrm>
            <a:off x="6117917" y="2036956"/>
            <a:ext cx="2133598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Some walked on two legs, some had four.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9BBFB18E-65C4-4B02-AC0F-E52E9AF9039D}"/>
              </a:ext>
            </a:extLst>
          </p:cNvPr>
          <p:cNvSpPr txBox="1">
            <a:spLocks/>
          </p:cNvSpPr>
          <p:nvPr/>
        </p:nvSpPr>
        <p:spPr>
          <a:xfrm>
            <a:off x="961400" y="1882325"/>
            <a:ext cx="1744794" cy="4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Some moved speedily and some moved slowly.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FE1A0CE4-E3B3-44C8-A11E-F560A82A3CA9}"/>
              </a:ext>
            </a:extLst>
          </p:cNvPr>
          <p:cNvSpPr txBox="1">
            <a:spLocks/>
          </p:cNvSpPr>
          <p:nvPr/>
        </p:nvSpPr>
        <p:spPr>
          <a:xfrm>
            <a:off x="961400" y="3692150"/>
            <a:ext cx="1744794" cy="4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sz="1600" dirty="0">
                <a:solidFill>
                  <a:srgbClr val="00B050"/>
                </a:solidFill>
              </a:rPr>
              <a:t>Some dinosaurs had feathers. Some had thick, bumpy skin too!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F3DB74EC-1AA1-4539-8565-26EFB9815206}"/>
              </a:ext>
            </a:extLst>
          </p:cNvPr>
          <p:cNvSpPr txBox="1">
            <a:spLocks/>
          </p:cNvSpPr>
          <p:nvPr/>
        </p:nvSpPr>
        <p:spPr>
          <a:xfrm>
            <a:off x="4571950" y="3905574"/>
            <a:ext cx="1744794" cy="4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sz="1600" dirty="0">
                <a:solidFill>
                  <a:srgbClr val="FFC000"/>
                </a:solidFill>
              </a:rPr>
              <a:t>Some had horns, frills or even spikes to defend themselves from predators.</a:t>
            </a:r>
            <a:endParaRPr lang="en-GB" sz="1600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27D50-6EDF-44F1-A42C-076BBD210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969" y="3056490"/>
            <a:ext cx="1754267" cy="1062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6E07F1-49C6-4CC0-A131-04600EC0F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674" y="2913385"/>
            <a:ext cx="1546796" cy="992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56B3E4-E934-4A74-B26C-8EEAA7586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194" y="1521288"/>
            <a:ext cx="1408677" cy="1095638"/>
          </a:xfrm>
          <a:prstGeom prst="rect">
            <a:avLst/>
          </a:prstGeom>
        </p:spPr>
      </p:pic>
      <p:pic>
        <p:nvPicPr>
          <p:cNvPr id="13" name="B27BB2D9-1E9B-4491-A30D-BF25F732B859">
            <a:extLst>
              <a:ext uri="{FF2B5EF4-FFF2-40B4-BE49-F238E27FC236}">
                <a16:creationId xmlns:a16="http://schemas.microsoft.com/office/drawing/2014/main" id="{7237B7D4-4B1C-4909-9826-F3CEC26B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16" y="17121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2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4294967295"/>
          </p:nvPr>
        </p:nvSpPr>
        <p:spPr>
          <a:xfrm>
            <a:off x="1441451" y="385225"/>
            <a:ext cx="3892550" cy="5228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latin typeface="Catamaran Thin"/>
                <a:ea typeface="Catamaran Thin"/>
                <a:cs typeface="Catamaran Thin"/>
                <a:sym typeface="Catamaran Thin"/>
              </a:rPr>
              <a:t>What did dinosaurs eat?</a:t>
            </a:r>
            <a:endParaRPr sz="2400" dirty="0"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1" name="Google Shape;331;p42">
            <a:extLst>
              <a:ext uri="{FF2B5EF4-FFF2-40B4-BE49-F238E27FC236}">
                <a16:creationId xmlns:a16="http://schemas.microsoft.com/office/drawing/2014/main" id="{1DB4B20A-5D89-49CC-9E99-4283EE5781C0}"/>
              </a:ext>
            </a:extLst>
          </p:cNvPr>
          <p:cNvSpPr txBox="1">
            <a:spLocks/>
          </p:cNvSpPr>
          <p:nvPr/>
        </p:nvSpPr>
        <p:spPr>
          <a:xfrm>
            <a:off x="925676" y="1296475"/>
            <a:ext cx="2566824" cy="1453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ctr">
              <a:buFont typeface="Bellota Text Light"/>
              <a:buNone/>
            </a:pPr>
            <a:r>
              <a:rPr lang="en-US" sz="2400" dirty="0">
                <a:latin typeface="Catamaran Thin"/>
                <a:ea typeface="Catamaran Thin"/>
                <a:cs typeface="Catamaran Thin"/>
                <a:sym typeface="Catamaran Thin"/>
              </a:rPr>
              <a:t>Herbivores</a:t>
            </a:r>
          </a:p>
          <a:p>
            <a:pPr marL="0" indent="0" algn="ctr">
              <a:buFont typeface="Bellota Text Light"/>
              <a:buNone/>
            </a:pPr>
            <a:r>
              <a:rPr lang="en-US" sz="1800" dirty="0"/>
              <a:t>This means they eat plants .</a:t>
            </a:r>
          </a:p>
        </p:txBody>
      </p:sp>
      <p:sp>
        <p:nvSpPr>
          <p:cNvPr id="12" name="Google Shape;331;p42">
            <a:extLst>
              <a:ext uri="{FF2B5EF4-FFF2-40B4-BE49-F238E27FC236}">
                <a16:creationId xmlns:a16="http://schemas.microsoft.com/office/drawing/2014/main" id="{0B81CC51-77F4-4CA3-A8CD-5CB7030F11F7}"/>
              </a:ext>
            </a:extLst>
          </p:cNvPr>
          <p:cNvSpPr txBox="1">
            <a:spLocks/>
          </p:cNvSpPr>
          <p:nvPr/>
        </p:nvSpPr>
        <p:spPr>
          <a:xfrm>
            <a:off x="4679239" y="1296474"/>
            <a:ext cx="2566824" cy="1453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ctr">
              <a:buFont typeface="Bellota Text Light"/>
              <a:buNone/>
            </a:pPr>
            <a:r>
              <a:rPr lang="en-US" sz="2400" dirty="0">
                <a:latin typeface="Catamaran Thin"/>
                <a:ea typeface="Catamaran Thin"/>
                <a:cs typeface="Catamaran Thin"/>
                <a:sym typeface="Catamaran Thin"/>
              </a:rPr>
              <a:t>Carnivores</a:t>
            </a:r>
          </a:p>
          <a:p>
            <a:pPr marL="0" indent="0" algn="ctr">
              <a:buFont typeface="Bellota Text Light"/>
              <a:buNone/>
            </a:pPr>
            <a:r>
              <a:rPr lang="en-US" sz="1800" dirty="0"/>
              <a:t>This means they eat meat. .</a:t>
            </a:r>
          </a:p>
        </p:txBody>
      </p:sp>
      <p:sp>
        <p:nvSpPr>
          <p:cNvPr id="13" name="Google Shape;331;p42">
            <a:extLst>
              <a:ext uri="{FF2B5EF4-FFF2-40B4-BE49-F238E27FC236}">
                <a16:creationId xmlns:a16="http://schemas.microsoft.com/office/drawing/2014/main" id="{9ECDB43C-344D-4453-ADF3-DA225B9EF200}"/>
              </a:ext>
            </a:extLst>
          </p:cNvPr>
          <p:cNvSpPr txBox="1">
            <a:spLocks/>
          </p:cNvSpPr>
          <p:nvPr/>
        </p:nvSpPr>
        <p:spPr>
          <a:xfrm>
            <a:off x="925676" y="2749549"/>
            <a:ext cx="2566824" cy="1453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ctr">
              <a:buFont typeface="Bellota Text Light"/>
              <a:buNone/>
            </a:pPr>
            <a:endParaRPr lang="en-US" sz="2400" dirty="0"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indent="0" algn="ctr">
              <a:buFont typeface="Bellota Text Light"/>
              <a:buNone/>
            </a:pPr>
            <a:r>
              <a:rPr lang="en-US" sz="1800" dirty="0"/>
              <a:t>Most dinosaurs ate plant-based food.</a:t>
            </a:r>
          </a:p>
        </p:txBody>
      </p:sp>
      <p:sp>
        <p:nvSpPr>
          <p:cNvPr id="14" name="Google Shape;331;p42">
            <a:extLst>
              <a:ext uri="{FF2B5EF4-FFF2-40B4-BE49-F238E27FC236}">
                <a16:creationId xmlns:a16="http://schemas.microsoft.com/office/drawing/2014/main" id="{A943E8B2-07A7-4931-821E-20C822A7F6BF}"/>
              </a:ext>
            </a:extLst>
          </p:cNvPr>
          <p:cNvSpPr txBox="1">
            <a:spLocks/>
          </p:cNvSpPr>
          <p:nvPr/>
        </p:nvSpPr>
        <p:spPr>
          <a:xfrm>
            <a:off x="4679239" y="2749549"/>
            <a:ext cx="2566824" cy="1453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ctr">
              <a:buFont typeface="Bellota Text Light"/>
              <a:buNone/>
            </a:pPr>
            <a:endParaRPr lang="en-US" sz="2400" dirty="0"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indent="0" algn="ctr">
              <a:buFont typeface="Bellota Text Light"/>
              <a:buNone/>
            </a:pPr>
            <a:r>
              <a:rPr lang="en-US" sz="1800" dirty="0"/>
              <a:t>Some ate other animals.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329BA-2AE1-4603-B403-0C674C32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156" y="2368552"/>
            <a:ext cx="1690688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01B58-A176-412B-A420-B476DE56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66" y="2355853"/>
            <a:ext cx="1843436" cy="1095375"/>
          </a:xfrm>
          <a:prstGeom prst="rect">
            <a:avLst/>
          </a:prstGeom>
        </p:spPr>
      </p:pic>
      <p:pic>
        <p:nvPicPr>
          <p:cNvPr id="10" name="B27BB2D9-1E9B-4491-A30D-BF25F732B859">
            <a:extLst>
              <a:ext uri="{FF2B5EF4-FFF2-40B4-BE49-F238E27FC236}">
                <a16:creationId xmlns:a16="http://schemas.microsoft.com/office/drawing/2014/main" id="{C5C98920-7DBE-44CD-A1D0-8B9FDBCC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8193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60C05F-6AF6-45D4-87DC-626EB75CF9AD}"/>
              </a:ext>
            </a:extLst>
          </p:cNvPr>
          <p:cNvSpPr/>
          <p:nvPr/>
        </p:nvSpPr>
        <p:spPr>
          <a:xfrm>
            <a:off x="952500" y="1022350"/>
            <a:ext cx="1460500" cy="14221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1595125" y="1053029"/>
            <a:ext cx="6532875" cy="3337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you know anything about </a:t>
            </a:r>
            <a:r>
              <a:rPr lang="en" dirty="0"/>
              <a:t>dinosaurs?</a:t>
            </a:r>
            <a:endParaRPr dirty="0"/>
          </a:p>
        </p:txBody>
      </p:sp>
      <p:sp>
        <p:nvSpPr>
          <p:cNvPr id="499" name="Google Shape;499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4" name="Google Shape;498;p53">
            <a:extLst>
              <a:ext uri="{FF2B5EF4-FFF2-40B4-BE49-F238E27FC236}">
                <a16:creationId xmlns:a16="http://schemas.microsoft.com/office/drawing/2014/main" id="{8F705E31-E95C-4688-8800-36705FB32879}"/>
              </a:ext>
            </a:extLst>
          </p:cNvPr>
          <p:cNvSpPr txBox="1">
            <a:spLocks/>
          </p:cNvSpPr>
          <p:nvPr/>
        </p:nvSpPr>
        <p:spPr>
          <a:xfrm>
            <a:off x="2496825" y="234330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What did they look like?</a:t>
            </a:r>
          </a:p>
        </p:txBody>
      </p:sp>
      <p:sp>
        <p:nvSpPr>
          <p:cNvPr id="25" name="Google Shape;498;p53">
            <a:extLst>
              <a:ext uri="{FF2B5EF4-FFF2-40B4-BE49-F238E27FC236}">
                <a16:creationId xmlns:a16="http://schemas.microsoft.com/office/drawing/2014/main" id="{97AEBBC4-2EFA-4940-8546-C9BBAF8F39E7}"/>
              </a:ext>
            </a:extLst>
          </p:cNvPr>
          <p:cNvSpPr txBox="1">
            <a:spLocks/>
          </p:cNvSpPr>
          <p:nvPr/>
        </p:nvSpPr>
        <p:spPr>
          <a:xfrm>
            <a:off x="4739675" y="284775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How many legs did they have?</a:t>
            </a:r>
          </a:p>
        </p:txBody>
      </p:sp>
      <p:sp>
        <p:nvSpPr>
          <p:cNvPr id="26" name="Google Shape;498;p53">
            <a:extLst>
              <a:ext uri="{FF2B5EF4-FFF2-40B4-BE49-F238E27FC236}">
                <a16:creationId xmlns:a16="http://schemas.microsoft.com/office/drawing/2014/main" id="{AEED0081-2370-40E2-9F58-44C5E41AD484}"/>
              </a:ext>
            </a:extLst>
          </p:cNvPr>
          <p:cNvSpPr txBox="1">
            <a:spLocks/>
          </p:cNvSpPr>
          <p:nvPr/>
        </p:nvSpPr>
        <p:spPr>
          <a:xfrm>
            <a:off x="4076650" y="383440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What did they eat?</a:t>
            </a:r>
          </a:p>
        </p:txBody>
      </p:sp>
      <p:sp>
        <p:nvSpPr>
          <p:cNvPr id="27" name="Google Shape;498;p53">
            <a:extLst>
              <a:ext uri="{FF2B5EF4-FFF2-40B4-BE49-F238E27FC236}">
                <a16:creationId xmlns:a16="http://schemas.microsoft.com/office/drawing/2014/main" id="{841B19FA-BD92-49EB-B93D-9EDB43E30B09}"/>
              </a:ext>
            </a:extLst>
          </p:cNvPr>
          <p:cNvSpPr txBox="1">
            <a:spLocks/>
          </p:cNvSpPr>
          <p:nvPr/>
        </p:nvSpPr>
        <p:spPr>
          <a:xfrm>
            <a:off x="6365250" y="193230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Could they fly?</a:t>
            </a:r>
          </a:p>
        </p:txBody>
      </p:sp>
      <p:sp>
        <p:nvSpPr>
          <p:cNvPr id="28" name="Google Shape;498;p53">
            <a:extLst>
              <a:ext uri="{FF2B5EF4-FFF2-40B4-BE49-F238E27FC236}">
                <a16:creationId xmlns:a16="http://schemas.microsoft.com/office/drawing/2014/main" id="{310965D4-EEBA-4DFD-8728-963E4FD14132}"/>
              </a:ext>
            </a:extLst>
          </p:cNvPr>
          <p:cNvSpPr txBox="1">
            <a:spLocks/>
          </p:cNvSpPr>
          <p:nvPr/>
        </p:nvSpPr>
        <p:spPr>
          <a:xfrm>
            <a:off x="1488450" y="372085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Did they run fast?</a:t>
            </a:r>
          </a:p>
        </p:txBody>
      </p:sp>
      <p:sp>
        <p:nvSpPr>
          <p:cNvPr id="29" name="Google Shape;498;p53">
            <a:extLst>
              <a:ext uri="{FF2B5EF4-FFF2-40B4-BE49-F238E27FC236}">
                <a16:creationId xmlns:a16="http://schemas.microsoft.com/office/drawing/2014/main" id="{3CD02E6E-FBEB-4EAC-9743-C8CAD282B344}"/>
              </a:ext>
            </a:extLst>
          </p:cNvPr>
          <p:cNvSpPr txBox="1">
            <a:spLocks/>
          </p:cNvSpPr>
          <p:nvPr/>
        </p:nvSpPr>
        <p:spPr>
          <a:xfrm>
            <a:off x="675650" y="1764151"/>
            <a:ext cx="201675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r>
              <a:rPr lang="en-US" dirty="0"/>
              <a:t>Talk to a partner!</a:t>
            </a:r>
          </a:p>
        </p:txBody>
      </p:sp>
      <p:pic>
        <p:nvPicPr>
          <p:cNvPr id="11" name="B27BB2D9-1E9B-4491-A30D-BF25F732B859">
            <a:extLst>
              <a:ext uri="{FF2B5EF4-FFF2-40B4-BE49-F238E27FC236}">
                <a16:creationId xmlns:a16="http://schemas.microsoft.com/office/drawing/2014/main" id="{5CFB2B87-0D50-4796-8F36-BDD0A242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 idx="4294967295"/>
          </p:nvPr>
        </p:nvSpPr>
        <p:spPr>
          <a:xfrm>
            <a:off x="1234450" y="539359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are four</a:t>
            </a:r>
            <a:endParaRPr dirty="0"/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58" name="Google Shape;458;p51"/>
          <p:cNvSpPr/>
          <p:nvPr/>
        </p:nvSpPr>
        <p:spPr>
          <a:xfrm>
            <a:off x="3195374" y="1066409"/>
            <a:ext cx="5043925" cy="16297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4000"/>
              </a:schemeClr>
            </a:outerShdw>
          </a:effectLst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Stegosaurus</a:t>
            </a:r>
            <a:endParaRPr b="1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have upright plates on their back.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are plant eaters (a herbivore).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have a very small brain. 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01ADE-3EAC-4150-B450-93115568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2" y="1066408"/>
            <a:ext cx="2282825" cy="1629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75DD4-E467-4C2D-83C4-7F06375B4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2" y="2813737"/>
            <a:ext cx="2282824" cy="1733255"/>
          </a:xfrm>
          <a:prstGeom prst="rect">
            <a:avLst/>
          </a:prstGeom>
        </p:spPr>
      </p:pic>
      <p:sp>
        <p:nvSpPr>
          <p:cNvPr id="20" name="Google Shape;458;p51">
            <a:extLst>
              <a:ext uri="{FF2B5EF4-FFF2-40B4-BE49-F238E27FC236}">
                <a16:creationId xmlns:a16="http://schemas.microsoft.com/office/drawing/2014/main" id="{7564BD86-8F57-4D0C-B5EA-C90CF054CC36}"/>
              </a:ext>
            </a:extLst>
          </p:cNvPr>
          <p:cNvSpPr/>
          <p:nvPr/>
        </p:nvSpPr>
        <p:spPr>
          <a:xfrm>
            <a:off x="3195374" y="2886875"/>
            <a:ext cx="5043925" cy="16297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4000"/>
              </a:schemeClr>
            </a:outerShdw>
          </a:effectLst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Tyrannosaurus Rex</a:t>
            </a:r>
            <a:endParaRPr b="1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have two small arms.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walk on two legs.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eat meat (a carnivore).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8" name="B27BB2D9-1E9B-4491-A30D-BF25F732B859">
            <a:extLst>
              <a:ext uri="{FF2B5EF4-FFF2-40B4-BE49-F238E27FC236}">
                <a16:creationId xmlns:a16="http://schemas.microsoft.com/office/drawing/2014/main" id="{87991B19-7DE1-418A-A72E-2E12C90C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69689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58" name="Google Shape;458;p51"/>
          <p:cNvSpPr/>
          <p:nvPr/>
        </p:nvSpPr>
        <p:spPr>
          <a:xfrm>
            <a:off x="3170325" y="1140529"/>
            <a:ext cx="5043925" cy="16297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4000"/>
              </a:schemeClr>
            </a:outerShdw>
          </a:effectLst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Pterodactyl </a:t>
            </a:r>
            <a:endParaRPr b="1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use their wings to fly.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eat meat (a carnivore).</a:t>
            </a:r>
            <a:endParaRPr lang="en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</a:t>
            </a:r>
            <a:r>
              <a:rPr lang="en-GB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ha</a:t>
            </a: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 a pointed beak. 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" name="Google Shape;458;p51">
            <a:extLst>
              <a:ext uri="{FF2B5EF4-FFF2-40B4-BE49-F238E27FC236}">
                <a16:creationId xmlns:a16="http://schemas.microsoft.com/office/drawing/2014/main" id="{7564BD86-8F57-4D0C-B5EA-C90CF054CC36}"/>
              </a:ext>
            </a:extLst>
          </p:cNvPr>
          <p:cNvSpPr/>
          <p:nvPr/>
        </p:nvSpPr>
        <p:spPr>
          <a:xfrm>
            <a:off x="3195374" y="2886875"/>
            <a:ext cx="5043925" cy="16297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4000"/>
              </a:schemeClr>
            </a:outerShdw>
          </a:effectLst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Brachiosaurus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have a very long neck.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are the heaviest dinosaurs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They don’t </a:t>
            </a:r>
            <a:r>
              <a:rPr lang="en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eat meat (a herbivore).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2CFBF-4283-44ED-9927-E06569F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5" y="1140529"/>
            <a:ext cx="2211636" cy="1654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2574D-563A-4C29-8640-E80FBAA9E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1" y="2834699"/>
            <a:ext cx="1942400" cy="1911763"/>
          </a:xfrm>
          <a:prstGeom prst="rect">
            <a:avLst/>
          </a:prstGeom>
        </p:spPr>
      </p:pic>
      <p:pic>
        <p:nvPicPr>
          <p:cNvPr id="8" name="B27BB2D9-1E9B-4491-A30D-BF25F732B859">
            <a:extLst>
              <a:ext uri="{FF2B5EF4-FFF2-40B4-BE49-F238E27FC236}">
                <a16:creationId xmlns:a16="http://schemas.microsoft.com/office/drawing/2014/main" id="{E0A6427D-5069-4BD3-B1EA-F46CB1C7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 idx="4294967295"/>
          </p:nvPr>
        </p:nvSpPr>
        <p:spPr>
          <a:xfrm>
            <a:off x="1164600" y="682359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you design, make, colour or draw a dinosaur?</a:t>
            </a:r>
            <a:endParaRPr dirty="0"/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8" name="B27BB2D9-1E9B-4491-A30D-BF25F732B859">
            <a:extLst>
              <a:ext uri="{FF2B5EF4-FFF2-40B4-BE49-F238E27FC236}">
                <a16:creationId xmlns:a16="http://schemas.microsoft.com/office/drawing/2014/main" id="{E0A6427D-5069-4BD3-B1EA-F46CB1C7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1917700" cy="7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349;p44">
            <a:extLst>
              <a:ext uri="{FF2B5EF4-FFF2-40B4-BE49-F238E27FC236}">
                <a16:creationId xmlns:a16="http://schemas.microsoft.com/office/drawing/2014/main" id="{F6F0DA38-63B3-40A0-930D-674D060FB0C2}"/>
              </a:ext>
            </a:extLst>
          </p:cNvPr>
          <p:cNvSpPr/>
          <p:nvPr/>
        </p:nvSpPr>
        <p:spPr>
          <a:xfrm>
            <a:off x="3723650" y="2377101"/>
            <a:ext cx="2575550" cy="2004400"/>
          </a:xfrm>
          <a:prstGeom prst="wedgeEllipseCallout">
            <a:avLst>
              <a:gd name="adj1" fmla="val 48642"/>
              <a:gd name="adj2" fmla="val 55360"/>
            </a:avLst>
          </a:prstGeom>
          <a:solidFill>
            <a:schemeClr val="lt1"/>
          </a:solidFill>
          <a:ln>
            <a:noFill/>
          </a:ln>
          <a:effectLst>
            <a:outerShdw blurRad="228600" dist="38100" algn="bl" rotWithShape="0">
              <a:srgbClr val="00131F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Send them to us. We would love to see them!</a:t>
            </a:r>
            <a:endParaRPr sz="2400" dirty="0">
              <a:solidFill>
                <a:schemeClr val="accen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26867-452E-47F8-9B43-A813E152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375" y="1069702"/>
            <a:ext cx="2476142" cy="1256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542E5-B63E-43A4-B9C8-C26362B6A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1969">
            <a:off x="556387" y="1346131"/>
            <a:ext cx="1917700" cy="1503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D5CEEF-E6C6-4195-A55F-B207F007E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8039">
            <a:off x="2000215" y="2900676"/>
            <a:ext cx="1332866" cy="1903744"/>
          </a:xfrm>
          <a:prstGeom prst="rect">
            <a:avLst/>
          </a:prstGeom>
        </p:spPr>
      </p:pic>
      <p:sp>
        <p:nvSpPr>
          <p:cNvPr id="21" name="Google Shape;456;p51">
            <a:extLst>
              <a:ext uri="{FF2B5EF4-FFF2-40B4-BE49-F238E27FC236}">
                <a16:creationId xmlns:a16="http://schemas.microsoft.com/office/drawing/2014/main" id="{1C73FA28-73B4-49A8-975A-A1F5B87DF5AD}"/>
              </a:ext>
            </a:extLst>
          </p:cNvPr>
          <p:cNvSpPr txBox="1">
            <a:spLocks/>
          </p:cNvSpPr>
          <p:nvPr/>
        </p:nvSpPr>
        <p:spPr>
          <a:xfrm>
            <a:off x="132005" y="3605667"/>
            <a:ext cx="1842792" cy="62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ctr"/>
            <a:r>
              <a:rPr lang="en-US" sz="1800" dirty="0">
                <a:solidFill>
                  <a:schemeClr val="accent2"/>
                </a:solidFill>
              </a:rPr>
              <a:t>We’ve given you some 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</a:rPr>
              <a:t>outlines to colour and decorate.</a:t>
            </a:r>
          </a:p>
        </p:txBody>
      </p:sp>
      <p:sp>
        <p:nvSpPr>
          <p:cNvPr id="22" name="Google Shape;456;p51">
            <a:extLst>
              <a:ext uri="{FF2B5EF4-FFF2-40B4-BE49-F238E27FC236}">
                <a16:creationId xmlns:a16="http://schemas.microsoft.com/office/drawing/2014/main" id="{C7E7C0CA-9890-4A5D-BA50-6A871396BF1C}"/>
              </a:ext>
            </a:extLst>
          </p:cNvPr>
          <p:cNvSpPr txBox="1">
            <a:spLocks/>
          </p:cNvSpPr>
          <p:nvPr/>
        </p:nvSpPr>
        <p:spPr>
          <a:xfrm>
            <a:off x="7034121" y="2920507"/>
            <a:ext cx="1842792" cy="62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ctr"/>
            <a:r>
              <a:rPr lang="en-US" sz="1800" dirty="0">
                <a:solidFill>
                  <a:schemeClr val="accent4"/>
                </a:solidFill>
              </a:rPr>
              <a:t>The best dinosaurs will be displayed across the town!</a:t>
            </a:r>
          </a:p>
        </p:txBody>
      </p:sp>
      <p:sp>
        <p:nvSpPr>
          <p:cNvPr id="23" name="Google Shape;456;p51">
            <a:extLst>
              <a:ext uri="{FF2B5EF4-FFF2-40B4-BE49-F238E27FC236}">
                <a16:creationId xmlns:a16="http://schemas.microsoft.com/office/drawing/2014/main" id="{A602D18A-80C4-498F-BE88-62A6E7D6ECC9}"/>
              </a:ext>
            </a:extLst>
          </p:cNvPr>
          <p:cNvSpPr txBox="1">
            <a:spLocks/>
          </p:cNvSpPr>
          <p:nvPr/>
        </p:nvSpPr>
        <p:spPr>
          <a:xfrm>
            <a:off x="2873924" y="1204889"/>
            <a:ext cx="1972426" cy="73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ctr"/>
            <a:r>
              <a:rPr lang="en-US" sz="1800" dirty="0">
                <a:solidFill>
                  <a:schemeClr val="accent6"/>
                </a:solidFill>
              </a:rPr>
              <a:t>Get creative!</a:t>
            </a:r>
          </a:p>
        </p:txBody>
      </p:sp>
    </p:spTree>
    <p:extLst>
      <p:ext uri="{BB962C8B-B14F-4D97-AF65-F5344CB8AC3E}">
        <p14:creationId xmlns:p14="http://schemas.microsoft.com/office/powerpoint/2010/main" val="2658944455"/>
      </p:ext>
    </p:extLst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428</Words>
  <Application>Microsoft Macintosh PowerPoint</Application>
  <PresentationFormat>On-screen Show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Bellota Text</vt:lpstr>
      <vt:lpstr>Catamaran</vt:lpstr>
      <vt:lpstr>Bellota Text Light</vt:lpstr>
      <vt:lpstr>Catamaran Thin</vt:lpstr>
      <vt:lpstr>Bagot template</vt:lpstr>
      <vt:lpstr>What do you know about dinosaurs?   Soon you’ll be a cleversaurus!</vt:lpstr>
      <vt:lpstr>What are dinosaurs?</vt:lpstr>
      <vt:lpstr>PowerPoint Presentation</vt:lpstr>
      <vt:lpstr>There were lots of different types of dinosaurs</vt:lpstr>
      <vt:lpstr>PowerPoint Presentation</vt:lpstr>
      <vt:lpstr>Do you know anything about dinosaurs?</vt:lpstr>
      <vt:lpstr>Here are four</vt:lpstr>
      <vt:lpstr>PowerPoint Presentation</vt:lpstr>
      <vt:lpstr>Can you design, make, colour or draw a dinosaur?</vt:lpstr>
      <vt:lpstr>Start your summer holidays off with a STOMP!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know about dinosaurs?  Soon you’ll be cleversaurus!</dc:title>
  <dc:creator>Claire Mayhew</dc:creator>
  <cp:lastModifiedBy>Oliver Jelley</cp:lastModifiedBy>
  <cp:revision>4</cp:revision>
  <dcterms:modified xsi:type="dcterms:W3CDTF">2021-06-13T14:22:45Z</dcterms:modified>
</cp:coreProperties>
</file>